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61" r:id="rId2"/>
    <p:sldId id="402" r:id="rId3"/>
    <p:sldId id="406" r:id="rId4"/>
    <p:sldId id="426" r:id="rId5"/>
    <p:sldId id="427" r:id="rId6"/>
    <p:sldId id="425" r:id="rId7"/>
    <p:sldId id="423" r:id="rId8"/>
    <p:sldId id="428" r:id="rId9"/>
    <p:sldId id="429" r:id="rId10"/>
    <p:sldId id="430" r:id="rId11"/>
    <p:sldId id="404" r:id="rId12"/>
    <p:sldId id="431" r:id="rId13"/>
  </p:sldIdLst>
  <p:sldSz cx="9144000" cy="6858000" type="screen4x3"/>
  <p:notesSz cx="6858000" cy="91440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21476C"/>
    <a:srgbClr val="547ED9"/>
    <a:srgbClr val="1B385E"/>
    <a:srgbClr val="20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87" autoAdjust="0"/>
    <p:restoredTop sz="94724" autoAdjust="0"/>
  </p:normalViewPr>
  <p:slideViewPr>
    <p:cSldViewPr>
      <p:cViewPr>
        <p:scale>
          <a:sx n="117" d="100"/>
          <a:sy n="117" d="100"/>
        </p:scale>
        <p:origin x="-27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ADEA339-10DE-4466-8716-EE6DDD4E25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17067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077F2D3-C6A6-4100-B88C-D2603238EE9E}" type="slidenum">
              <a:rPr lang="en-ZA" sz="1200" smtClean="0"/>
              <a:pPr/>
              <a:t>2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8B87D6F1-C8EA-4C87-827B-54FE99DBA342}" type="slidenum">
              <a:rPr lang="en-ZA" sz="1200" smtClean="0"/>
              <a:pPr/>
              <a:t>11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3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4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5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6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7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8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9</a:t>
            </a:fld>
            <a:endParaRPr lang="en-ZA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" pitchFamily="18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CC6174-EB87-449F-BBF6-9C82EB9B2320}" type="slidenum">
              <a:rPr lang="en-ZA" sz="1200" smtClean="0"/>
              <a:pPr/>
              <a:t>10</a:t>
            </a:fld>
            <a:endParaRPr lang="en-ZA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6C317-1B28-469D-9488-1B860741FD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557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7B176-7613-4B47-BA11-9A0766E95E5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225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E6EC9-0CFF-4226-9E59-5367A61220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1566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B59DD-0876-4951-8C8F-81B903A9742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96450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18553-6883-4245-B82A-8BA80C6129B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3041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91C1B-7BF2-4BD8-A5E6-0E40645A6B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691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61F64-69BC-477A-928A-8D10ED92F2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228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70ED2-40E6-4F4F-9B6E-F10150BFEA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859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0955F-036D-4A95-8B44-A2A0CE3FC7C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0184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4E069-292C-44AD-8F4A-F490180CE0D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191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0C644-6CE6-430C-B2A9-FB592E50946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207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text styles</a:t>
            </a:r>
          </a:p>
          <a:p>
            <a:pPr lvl="1"/>
            <a:r>
              <a:rPr lang="en-ZA" smtClean="0"/>
              <a:t>Second level</a:t>
            </a:r>
          </a:p>
          <a:p>
            <a:pPr lvl="2"/>
            <a:r>
              <a:rPr lang="en-ZA" smtClean="0"/>
              <a:t>Third level</a:t>
            </a:r>
          </a:p>
          <a:p>
            <a:pPr lvl="3"/>
            <a:r>
              <a:rPr lang="en-ZA" smtClean="0"/>
              <a:t>Fourth level</a:t>
            </a:r>
          </a:p>
          <a:p>
            <a:pPr lvl="4"/>
            <a:r>
              <a:rPr lang="en-Z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55AF8C01-24D9-4AF2-8D59-7B5ED538120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p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395288" y="2132856"/>
            <a:ext cx="8353425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4400" b="1" dirty="0" smtClean="0">
                <a:solidFill>
                  <a:srgbClr val="21476C"/>
                </a:solidFill>
                <a:latin typeface="Arial" charset="0"/>
              </a:rPr>
              <a:t>International Open Access Week</a:t>
            </a:r>
          </a:p>
          <a:p>
            <a:pPr algn="ctr" eaLnBrk="0" hangingPunct="0"/>
            <a:r>
              <a:rPr lang="en-US" sz="4400" b="1" dirty="0" smtClean="0">
                <a:solidFill>
                  <a:srgbClr val="21476C"/>
                </a:solidFill>
                <a:latin typeface="Arial" charset="0"/>
              </a:rPr>
              <a:t>Open Access4D: Battle not won</a:t>
            </a:r>
          </a:p>
          <a:p>
            <a:pPr algn="ctr" eaLnBrk="0" hangingPunct="0"/>
            <a:endParaRPr lang="en-US" sz="3600" b="1" dirty="0" smtClean="0">
              <a:solidFill>
                <a:srgbClr val="C00000"/>
              </a:solidFill>
              <a:latin typeface="Arial" charset="0"/>
            </a:endParaRPr>
          </a:p>
          <a:p>
            <a:pPr algn="ctr" eaLnBrk="0" hangingPunct="0"/>
            <a:r>
              <a:rPr lang="en-US" sz="3600" b="1" dirty="0" smtClean="0">
                <a:solidFill>
                  <a:srgbClr val="C00000"/>
                </a:solidFill>
                <a:latin typeface="Arial" charset="0"/>
              </a:rPr>
              <a:t>By </a:t>
            </a:r>
            <a:r>
              <a:rPr lang="en-US" sz="3600" b="1" dirty="0">
                <a:solidFill>
                  <a:srgbClr val="C00000"/>
                </a:solidFill>
                <a:latin typeface="Arial" charset="0"/>
              </a:rPr>
              <a:t>Dr. Muthoni </a:t>
            </a:r>
            <a:r>
              <a:rPr lang="en-US" sz="3600" b="1" dirty="0" smtClean="0">
                <a:solidFill>
                  <a:srgbClr val="C00000"/>
                </a:solidFill>
                <a:latin typeface="Arial" charset="0"/>
              </a:rPr>
              <a:t>Masinde</a:t>
            </a:r>
          </a:p>
          <a:p>
            <a:pPr lvl="1" algn="r" eaLnBrk="0" hangingPunct="0"/>
            <a:endParaRPr lang="en-US" b="1" dirty="0" smtClean="0">
              <a:solidFill>
                <a:srgbClr val="C00000"/>
              </a:solidFill>
              <a:latin typeface="Arial" charset="0"/>
            </a:endParaRPr>
          </a:p>
          <a:p>
            <a:pPr lvl="1" algn="r" eaLnBrk="0" hangingPunct="0"/>
            <a:fld id="{F9E4895A-9CC8-496A-90E8-88FCBD467FB7}" type="datetime2">
              <a:rPr lang="en-US" b="1" smtClean="0">
                <a:solidFill>
                  <a:srgbClr val="C00000"/>
                </a:solidFill>
                <a:latin typeface="Arial" charset="0"/>
              </a:rPr>
              <a:pPr lvl="1" algn="r" eaLnBrk="0" hangingPunct="0"/>
              <a:t>Monday, January 25, 2016</a:t>
            </a:fld>
            <a:endParaRPr lang="en-ZA" b="1" dirty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44951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303462" y="404813"/>
            <a:ext cx="6229351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Potential of Open access to Africa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Visibility </a:t>
            </a: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of African scholarship</a:t>
            </a:r>
          </a:p>
          <a:p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Opportunity to shape digital knowledge space through contribution---not mere consumers of digital content</a:t>
            </a:r>
          </a:p>
          <a:p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Expanding intellectual and knowledge development sphere</a:t>
            </a:r>
          </a:p>
          <a:p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Digital </a:t>
            </a: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repositories expanding African ways of learning, teaching &amp; research</a:t>
            </a:r>
          </a:p>
        </p:txBody>
      </p:sp>
    </p:spTree>
    <p:extLst>
      <p:ext uri="{BB962C8B-B14F-4D97-AF65-F5344CB8AC3E}">
        <p14:creationId xmlns:p14="http://schemas.microsoft.com/office/powerpoint/2010/main" val="197181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04813"/>
            <a:ext cx="70866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>
                <a:solidFill>
                  <a:srgbClr val="21476C"/>
                </a:solidFill>
                <a:latin typeface="Arial" charset="0"/>
                <a:cs typeface="Arial" charset="0"/>
              </a:rPr>
              <a:t>Potential of Open access to Africa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175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176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177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858000" y="6372225"/>
            <a:ext cx="1905000" cy="214313"/>
          </a:xfrm>
        </p:spPr>
        <p:txBody>
          <a:bodyPr/>
          <a:lstStyle/>
          <a:p>
            <a:fld id="{49047EC3-9F7F-4706-8138-383886351D87}" type="slidenum">
              <a:rPr lang="en-GB"/>
              <a:pPr/>
              <a:t>11</a:t>
            </a:fld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81000" y="1023938"/>
            <a:ext cx="7551738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 anchor="ctr"/>
          <a:lstStyle/>
          <a:p>
            <a:pPr eaLnBrk="1" hangingPunct="1"/>
            <a:endParaRPr lang="en-US" sz="280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857500" y="1938338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Open access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638800" y="3462338"/>
            <a:ext cx="34290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Increased visibility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Larger readership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484438" y="5300663"/>
            <a:ext cx="47513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80"/>
                </a:solidFill>
                <a:latin typeface="Arial" charset="0"/>
              </a:rPr>
              <a:t>Wider recognition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80"/>
                </a:solidFill>
                <a:latin typeface="Arial" charset="0"/>
              </a:rPr>
              <a:t>Increased </a:t>
            </a:r>
            <a:r>
              <a:rPr lang="en-US" b="1" dirty="0" smtClean="0">
                <a:solidFill>
                  <a:srgbClr val="000080"/>
                </a:solidFill>
                <a:latin typeface="Arial" charset="0"/>
              </a:rPr>
              <a:t>citations</a:t>
            </a:r>
            <a:endParaRPr lang="en-US" b="1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52400" y="3462338"/>
            <a:ext cx="34290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More authors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and other benefits</a:t>
            </a:r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6096000" y="2471738"/>
            <a:ext cx="990600" cy="6778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flipH="1">
            <a:off x="6400800" y="4910138"/>
            <a:ext cx="762000" cy="8270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1676400" y="4986338"/>
            <a:ext cx="914400" cy="7524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 flipH="1">
            <a:off x="1981200" y="2395538"/>
            <a:ext cx="990600" cy="9032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4" name="Group 14"/>
          <p:cNvGrpSpPr>
            <a:grpSpLocks/>
          </p:cNvGrpSpPr>
          <p:nvPr/>
        </p:nvGrpSpPr>
        <p:grpSpPr bwMode="auto">
          <a:xfrm>
            <a:off x="3467100" y="3170238"/>
            <a:ext cx="2209800" cy="1579562"/>
            <a:chOff x="2112" y="1688"/>
            <a:chExt cx="1392" cy="1008"/>
          </a:xfrm>
        </p:grpSpPr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2112" y="1920"/>
              <a:ext cx="1392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80"/>
                  </a:solidFill>
                  <a:latin typeface="Arial" charset="0"/>
                </a:rPr>
                <a:t>Circle of</a:t>
              </a:r>
              <a:br>
                <a:rPr lang="en-US" b="1">
                  <a:solidFill>
                    <a:srgbClr val="000080"/>
                  </a:solidFill>
                  <a:latin typeface="Arial" charset="0"/>
                </a:rPr>
              </a:br>
              <a:r>
                <a:rPr lang="en-US" b="1">
                  <a:solidFill>
                    <a:srgbClr val="000080"/>
                  </a:solidFill>
                  <a:latin typeface="Arial" charset="0"/>
                </a:rPr>
                <a:t>accessibility</a:t>
              </a:r>
            </a:p>
          </p:txBody>
        </p:sp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2168" y="1688"/>
              <a:ext cx="1296" cy="100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1" y="609600"/>
            <a:ext cx="7848600" cy="5791200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 </a:t>
            </a:r>
            <a:r>
              <a:rPr lang="en-US" sz="5400" b="1" dirty="0" smtClean="0"/>
              <a:t>Thank you</a:t>
            </a:r>
          </a:p>
        </p:txBody>
      </p:sp>
      <p:pic>
        <p:nvPicPr>
          <p:cNvPr id="3074" name="Picture 2" descr="C:\Users\emasinde\AppData\Local\Microsoft\Windows\Temporary Internet Files\Content.IE5\V138GSXJ\Anonymous-praying-hands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1286">
            <a:off x="2357437" y="0"/>
            <a:ext cx="4429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BF43284-9ACF-4ADC-B993-6C9C09D2714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41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Key Instruments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4" y="1773239"/>
            <a:ext cx="8423275" cy="2879897"/>
          </a:xfrm>
        </p:spPr>
        <p:txBody>
          <a:bodyPr/>
          <a:lstStyle/>
          <a:p>
            <a:r>
              <a:rPr lang="en-ZA" sz="30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Infrastructure</a:t>
            </a:r>
            <a:endParaRPr lang="en-ZA" sz="3000" dirty="0">
              <a:solidFill>
                <a:srgbClr val="21476C"/>
              </a:solidFill>
              <a:latin typeface="Arial" charset="0"/>
              <a:cs typeface="Arial" charset="0"/>
            </a:endParaRPr>
          </a:p>
          <a:p>
            <a:r>
              <a:rPr lang="en-ZA" sz="3000" dirty="0">
                <a:solidFill>
                  <a:srgbClr val="21476C"/>
                </a:solidFill>
                <a:latin typeface="Arial" charset="0"/>
                <a:cs typeface="Arial" charset="0"/>
              </a:rPr>
              <a:t>Legal framework</a:t>
            </a:r>
          </a:p>
          <a:p>
            <a:r>
              <a:rPr lang="en-ZA" sz="3000" dirty="0">
                <a:solidFill>
                  <a:srgbClr val="21476C"/>
                </a:solidFill>
                <a:latin typeface="Arial" charset="0"/>
                <a:cs typeface="Arial" charset="0"/>
              </a:rPr>
              <a:t>Content </a:t>
            </a:r>
          </a:p>
          <a:p>
            <a:pPr lvl="1"/>
            <a:r>
              <a:rPr lang="en-ZA" sz="3000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African Research in Digital spaces</a:t>
            </a:r>
          </a:p>
          <a:p>
            <a:pPr eaLnBrk="1" hangingPunct="1">
              <a:buFont typeface="Wingdings" pitchFamily="2" charset="2"/>
              <a:buChar char="§"/>
            </a:pPr>
            <a:endParaRPr lang="en-GB" sz="3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endParaRPr lang="en-US" sz="3000" dirty="0" smtClean="0">
              <a:solidFill>
                <a:srgbClr val="21476C"/>
              </a:solidFill>
              <a:latin typeface="Arial" charset="0"/>
              <a:cs typeface="Arial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152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153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Africa’s Realities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752600"/>
            <a:ext cx="7054552" cy="4114800"/>
          </a:xfrm>
        </p:spPr>
        <p:txBody>
          <a:bodyPr/>
          <a:lstStyle/>
          <a:p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The trend is still: </a:t>
            </a:r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“</a:t>
            </a:r>
            <a:r>
              <a:rPr lang="en-GB" sz="2800" i="1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transferring </a:t>
            </a:r>
            <a:r>
              <a:rPr lang="en-GB" sz="2800" i="1" dirty="0">
                <a:solidFill>
                  <a:srgbClr val="21476C"/>
                </a:solidFill>
                <a:latin typeface="Arial" charset="0"/>
                <a:cs typeface="Arial" charset="0"/>
              </a:rPr>
              <a:t>of Northern designs to Southern </a:t>
            </a:r>
            <a:r>
              <a:rPr lang="en-GB" sz="2800" i="1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realities</a:t>
            </a:r>
            <a:r>
              <a:rPr lang="en-GB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”</a:t>
            </a:r>
          </a:p>
          <a:p>
            <a:r>
              <a:rPr lang="en-GB" sz="2800" dirty="0">
                <a:solidFill>
                  <a:srgbClr val="21476C"/>
                </a:solidFill>
                <a:latin typeface="Arial" charset="0"/>
                <a:cs typeface="Arial" charset="0"/>
              </a:rPr>
              <a:t>W</a:t>
            </a:r>
            <a:r>
              <a:rPr lang="en-GB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hile </a:t>
            </a:r>
            <a:r>
              <a:rPr lang="en-GB" sz="2800" dirty="0">
                <a:solidFill>
                  <a:srgbClr val="21476C"/>
                </a:solidFill>
                <a:latin typeface="Arial" charset="0"/>
                <a:cs typeface="Arial" charset="0"/>
              </a:rPr>
              <a:t>41% of the world’s household have access to the Internet, Africa is lagging far behind at </a:t>
            </a:r>
            <a:r>
              <a:rPr lang="en-GB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9%.</a:t>
            </a:r>
          </a:p>
          <a:p>
            <a:r>
              <a:rPr lang="en-GB" sz="2800" dirty="0">
                <a:solidFill>
                  <a:srgbClr val="21476C"/>
                </a:solidFill>
                <a:latin typeface="Arial" charset="0"/>
                <a:cs typeface="Arial" charset="0"/>
              </a:rPr>
              <a:t>Africa has </a:t>
            </a: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abysmal penetration rate for landline telephone</a:t>
            </a:r>
            <a:r>
              <a:rPr lang="en-GB" sz="2800" dirty="0">
                <a:solidFill>
                  <a:srgbClr val="21476C"/>
                </a:solidFill>
                <a:latin typeface="Arial" charset="0"/>
                <a:cs typeface="Arial" charset="0"/>
              </a:rPr>
              <a:t>, the number of fixed-broadband subscriptions </a:t>
            </a:r>
            <a:endParaRPr lang="en-US" sz="2800" dirty="0">
              <a:solidFill>
                <a:srgbClr val="21476C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Africa’s Realities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sz="2400" dirty="0" smtClean="0"/>
              <a:t>“</a:t>
            </a:r>
            <a:r>
              <a:rPr lang="en-ZA" sz="2800" dirty="0">
                <a:solidFill>
                  <a:srgbClr val="21476C"/>
                </a:solidFill>
                <a:latin typeface="Arial" charset="0"/>
                <a:cs typeface="Arial" charset="0"/>
              </a:rPr>
              <a:t>Internet has increased the digital divide.... Africa is slow to take up technological innovation  as most have to be imported from elsewhere..” Liam (2009</a:t>
            </a:r>
            <a:r>
              <a:rPr lang="en-ZA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)</a:t>
            </a:r>
            <a:endParaRPr lang="en-ZA" sz="2800" dirty="0">
              <a:solidFill>
                <a:srgbClr val="21476C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ZA" sz="2800" dirty="0">
                <a:solidFill>
                  <a:srgbClr val="21476C"/>
                </a:solidFill>
                <a:latin typeface="Arial" charset="0"/>
                <a:cs typeface="Arial" charset="0"/>
              </a:rPr>
              <a:t>“The emergence of Africa will ultimately be measured by its ability to sustain itself,....to create, store and disseminate its own knowledge and technology</a:t>
            </a:r>
            <a:r>
              <a:rPr lang="en-ZA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.”</a:t>
            </a:r>
            <a:endParaRPr lang="en-ZA" sz="2800" dirty="0">
              <a:solidFill>
                <a:srgbClr val="21476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71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Africa’s Realities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pic>
        <p:nvPicPr>
          <p:cNvPr id="1028" name="Picture 4" descr="Africa Internet Penetr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3408851"/>
            <a:ext cx="571500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Africa Internet Particip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836712"/>
            <a:ext cx="3048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93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Africa’s Realities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en-ZA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Africa </a:t>
            </a:r>
            <a:r>
              <a:rPr lang="en-ZA" sz="2800" dirty="0">
                <a:solidFill>
                  <a:srgbClr val="21476C"/>
                </a:solidFill>
                <a:latin typeface="Arial" charset="0"/>
                <a:cs typeface="Arial" charset="0"/>
              </a:rPr>
              <a:t>has always produced for export:...”.</a:t>
            </a: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the whole economic activity is determined by external needs and basically consists in the production and exportation of raw material needed by industrial countries</a:t>
            </a:r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…”</a:t>
            </a:r>
            <a:endParaRPr lang="en-US" sz="2800" dirty="0">
              <a:solidFill>
                <a:srgbClr val="21476C"/>
              </a:solidFill>
              <a:latin typeface="Arial" charset="0"/>
              <a:cs typeface="Arial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Academic activity has also pursued this extraversion, producing knowledge that is published elsewhere for international </a:t>
            </a:r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consumption; </a:t>
            </a:r>
            <a:r>
              <a:rPr lang="en-US" sz="2800" dirty="0">
                <a:solidFill>
                  <a:srgbClr val="21476C"/>
                </a:solidFill>
                <a:latin typeface="Arial" charset="0"/>
                <a:cs typeface="Arial" charset="0"/>
              </a:rPr>
              <a:t>result   </a:t>
            </a:r>
            <a:r>
              <a:rPr lang="en-US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-&gt;     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publications not accessible in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continent</a:t>
            </a:r>
            <a:endParaRPr lang="en-ZA" sz="28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Africa’s Realities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000" dirty="0">
              <a:solidFill>
                <a:srgbClr val="21476C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58000" y="6111577"/>
            <a:ext cx="1905000" cy="214313"/>
          </a:xfrm>
        </p:spPr>
        <p:txBody>
          <a:bodyPr/>
          <a:lstStyle/>
          <a:p>
            <a:fld id="{183A9C90-196D-4B44-95C1-6748E109993D}" type="slidenum">
              <a:rPr lang="en-GB"/>
              <a:pPr/>
              <a:t>7</a:t>
            </a:fld>
            <a:endParaRPr lang="en-GB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857500" y="176659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Limited circulation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638800" y="3290590"/>
            <a:ext cx="342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Poor visibility and readership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555875" y="4968577"/>
            <a:ext cx="43211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80"/>
                </a:solidFill>
                <a:latin typeface="Arial" charset="0"/>
              </a:rPr>
              <a:t>Limited recognition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80"/>
                </a:solidFill>
                <a:latin typeface="Arial" charset="0"/>
              </a:rPr>
              <a:t>Fewer </a:t>
            </a:r>
            <a:r>
              <a:rPr lang="en-US" b="1" dirty="0" smtClean="0">
                <a:solidFill>
                  <a:srgbClr val="000080"/>
                </a:solidFill>
                <a:latin typeface="Arial" charset="0"/>
              </a:rPr>
              <a:t>citations</a:t>
            </a:r>
            <a:endParaRPr lang="en-US" b="1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2400" y="3290590"/>
            <a:ext cx="342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000080"/>
                </a:solidFill>
                <a:latin typeface="Arial" charset="0"/>
              </a:rPr>
              <a:t>Fewer authors and subscriptions</a:t>
            </a: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6096000" y="2299990"/>
            <a:ext cx="990600" cy="685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>
            <a:off x="6248400" y="4585990"/>
            <a:ext cx="762000" cy="838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1981200" y="4585990"/>
            <a:ext cx="914400" cy="762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2057400" y="2299990"/>
            <a:ext cx="762000" cy="838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467100" y="3290590"/>
            <a:ext cx="2209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000080"/>
                </a:solidFill>
                <a:latin typeface="Arial" charset="0"/>
              </a:rPr>
              <a:t>Circle of</a:t>
            </a:r>
            <a:br>
              <a:rPr lang="en-US" sz="2000" b="1" dirty="0">
                <a:solidFill>
                  <a:srgbClr val="000080"/>
                </a:solidFill>
                <a:latin typeface="Arial" charset="0"/>
              </a:rPr>
            </a:br>
            <a:r>
              <a:rPr lang="en-US" sz="2000" b="1" dirty="0">
                <a:solidFill>
                  <a:srgbClr val="000080"/>
                </a:solidFill>
                <a:latin typeface="Arial" charset="0"/>
              </a:rPr>
              <a:t>limited</a:t>
            </a:r>
            <a:br>
              <a:rPr lang="en-US" sz="2000" b="1" dirty="0">
                <a:solidFill>
                  <a:srgbClr val="000080"/>
                </a:solidFill>
                <a:latin typeface="Arial" charset="0"/>
              </a:rPr>
            </a:br>
            <a:r>
              <a:rPr lang="en-US" sz="2000" b="1" dirty="0">
                <a:solidFill>
                  <a:srgbClr val="000080"/>
                </a:solidFill>
                <a:latin typeface="Arial" charset="0"/>
              </a:rPr>
              <a:t>accessibility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3543300" y="2998490"/>
            <a:ext cx="2057400" cy="16002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8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Future Prospects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ZA" sz="2800" dirty="0" smtClean="0">
                <a:solidFill>
                  <a:srgbClr val="21476C"/>
                </a:solidFill>
                <a:latin typeface="Arial" charset="0"/>
                <a:cs typeface="Arial" charset="0"/>
              </a:rPr>
              <a:t> Infrastructure</a:t>
            </a:r>
            <a:endParaRPr lang="en-ZA" sz="2800" dirty="0">
              <a:solidFill>
                <a:srgbClr val="21476C"/>
              </a:solidFill>
              <a:latin typeface="Arial" charset="0"/>
              <a:cs typeface="Arial" charset="0"/>
            </a:endParaRPr>
          </a:p>
          <a:p>
            <a:pPr marL="742950" lvl="2" indent="-342900">
              <a:defRPr/>
            </a:pPr>
            <a:r>
              <a:rPr lang="en-ZA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SEACOM cable</a:t>
            </a:r>
          </a:p>
          <a:p>
            <a:pPr marL="742950" lvl="2" indent="-342900">
              <a:defRPr/>
            </a:pPr>
            <a:r>
              <a:rPr lang="en-ZA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FIFA World Cup , 2010</a:t>
            </a:r>
          </a:p>
          <a:p>
            <a:pPr marL="742950" lvl="2" indent="-342900">
              <a:defRPr/>
            </a:pPr>
            <a:r>
              <a:rPr lang="en-ZA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Mobile technology</a:t>
            </a:r>
          </a:p>
          <a:p>
            <a:pPr>
              <a:defRPr/>
            </a:pPr>
            <a:r>
              <a:rPr lang="en-ZA" sz="2800" dirty="0">
                <a:solidFill>
                  <a:srgbClr val="21476C"/>
                </a:solidFill>
                <a:latin typeface="Arial" charset="0"/>
                <a:cs typeface="Arial" charset="0"/>
              </a:rPr>
              <a:t>Content  </a:t>
            </a:r>
          </a:p>
          <a:p>
            <a:pPr marL="742950" lvl="2" indent="-342900">
              <a:defRPr/>
            </a:pPr>
            <a:r>
              <a:rPr lang="en-ZA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SARUA</a:t>
            </a:r>
            <a:endParaRPr lang="en-ZA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  <a:p>
            <a:pPr marL="742950" lvl="2" indent="-342900">
              <a:defRPr/>
            </a:pPr>
            <a:r>
              <a:rPr lang="en-ZA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AAU...</a:t>
            </a:r>
          </a:p>
          <a:p>
            <a:pPr marL="742950" lvl="2" indent="-342900">
              <a:defRPr/>
            </a:pPr>
            <a:r>
              <a:rPr lang="en-ZA" dirty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UNECA </a:t>
            </a:r>
            <a:r>
              <a:rPr lang="en-ZA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(</a:t>
            </a:r>
            <a:r>
              <a:rPr lang="en-US" i="1" dirty="0"/>
              <a:t>United Nations Economic Commission for </a:t>
            </a:r>
            <a:r>
              <a:rPr lang="en-US" i="1" dirty="0" smtClean="0"/>
              <a:t>Africa)</a:t>
            </a:r>
            <a:r>
              <a:rPr lang="en-ZA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...</a:t>
            </a:r>
            <a:endParaRPr lang="en-ZA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46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2" descr="p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5905500" cy="1152525"/>
          </a:xfrm>
        </p:spPr>
        <p:txBody>
          <a:bodyPr/>
          <a:lstStyle/>
          <a:p>
            <a:pPr algn="l" eaLnBrk="1" hangingPunct="1"/>
            <a:r>
              <a:rPr lang="en-US" sz="4000" b="1" kern="1200" dirty="0" smtClean="0">
                <a:solidFill>
                  <a:srgbClr val="21476C"/>
                </a:solidFill>
                <a:latin typeface="Arial" charset="0"/>
                <a:ea typeface="+mn-ea"/>
                <a:cs typeface="Arial" charset="0"/>
              </a:rPr>
              <a:t>Future Prospects</a:t>
            </a:r>
            <a:endParaRPr lang="en-US" sz="4000" b="1" kern="1200" dirty="0">
              <a:solidFill>
                <a:srgbClr val="21476C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66725"/>
            <a:ext cx="1657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AutoShape 6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155575" y="-13716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3" name="AutoShape 8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307975" y="-12192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4" name="AutoShape 10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460375" y="-10668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345" name="AutoShape 12" descr="data:image/jpeg;base64,/9j/4AAQSkZJRgABAQAAAQABAAD/2wCEAAkGBxMTEhQUExQWFRUVGBUVGBcYFRQXFxcXFBQWFhUVGhcYHSggGBolHBQVITEhJSksLi4uFx8zODMsNygtLisBCgoKDg0OGxAQGywkICQsLCwsLCwsLCwsLCwsLCwsLSwsLCwsLSwsLDQsLCwsLCwsLCwsLCwsLCwsLCwsLCwsLP/AABEIALcBEwMBIgACEQEDEQH/xAAcAAABBQEBAQAAAAAAAAAAAAAAAgMEBQYHAQj/xABDEAABAwIEAgYGCAUDBAMBAAABAAIRAwQFEiExQVEGEyJhcYEyUpGh0fAHFEJTgpKxwTNyorLxFSPhQ2KTwmOz0iT/xAAaAQACAwEBAAAAAAAAAAAAAAACAwABBAUG/8QAMREAAgIBAgUCAwgCAwAAAAAAAAECEQMSIQQTMUFRImFx0fAFFDKBkaGx4RXBI1Lx/9oADAMBAAIRAxEAPwDtP1On92z8rfgj6nT+7Z+VvwT6EJBj6nT+7Z+VvwR9Tp/ds/K34J9ChBj6nT+7Z+VvwR9Tp/ds/K34J9Csgx9Tp/ds/K34JNS1pgT1bPyt+CkrwhUQ5X00Y5rnODm5HRky6Rq6QY8QsLVu3T6TvzH4rqX0mWzWUaeRobLnTA7guUVKM6qSZoxdBQvH+s78zk9TuHnZzvzFMULUnmrG1tT++yU2aYxCnXfxLvaVY21o53pOcPxH5Pu8V7ToiBpCl2lZpOusRpy5/oh1DNB5TsjOjnEkesRp3E/P6qfY2Gukk8pHtM8NOactmjYePL3eHFWNMNG590Df3HZXqAcRh1oQII034CeW5+KpcTflMAnny1+f2V5e4k1ogQNJn54rHX9w6o7TWVaYNDXXuzTmPtPsSTcOJ9J3tKetrR7o5cT8+anNwojgo2EkVFSs/wBZ35j8VCr1qnru/MVdXFsAqyvT1VxkSUNisfcVOD38ftO+Kr7i8qj/AKj4/nf8VbPoaqvvqEJ6Msolabur97U/8j/im6l9W+9q/wDkqfFelhmYEpFaTGo46aohLPaOIVeNWrr/API/4qbRvqo0NV/D7b5/XvUOXHWNVb4LgNe6M02dkaFxMNb8feo2kRJs2H0U3DjfBr352ua4RUdM6TpPGV236nT+7Z+VvwXFug/RyiLumKtcNqMdmDQR2i06NB7/ACK7gglT6FSTTpjBsqf3bPyt+CSbKn92z8rfgpKEJRDFnT+7Z+VvwTgsqf3bPyt+CkQhQhksZotFZ4DWgdngPVCEvG/4z/w/2hCshqkIQqICEIUICEIUICEIUIZD6TaM2zDxbUHsLXfALk4Zy11K7P07pZrKrzblcPJ4/YlccGm6pmjD0JdpbyrP6qIGv+Y3VTRvgOOvzorOlfgjU6aafPgs76m+NURr6oQPDT5PFR8ODi7NsOMaEeCcuLhpdpEjWI3HE+Pio9zdwYaYjhwlTsR9TTtumgA5jpMg7Gf0KYu8XAEDTzj2fPFZi4xTTVVVziBOxhWosqUki+u8TDuPjv5KHRxbKdD8Vm610eajmuU1RM8siN9T6RsAg7802cfcRuA35+Kw4qFPsc4quWWsxoq2LOJJ3SW38n0f8qiNRwXrLhEo0Rzsv/5tExd0M3BQKN06RJ2+QrWgZOu/FHVC7szN5bEGdkkMGUnTXTw13WpurIOGo38Pngs5cUSwwfLlAnj7EUXYrJCtyM6nMa+KtbDGX0aT6dPTPEkbwFW1xlExA5Lyi9p2UkvJcNug9b13NeDJmZnivpro7dGra0KjvSfSpuPiWiSvmTLrPISu3vx3q7O0t6Jmq6jRBIOrQabdP5j7k2GKWR6UJzTUd2bOriNJpLS9sjcTJHiBsnbe4Y8SxwcOYIP6LmWI3Ios6lh7R7VVw3M7Cfb5SeKp6GJvpOzU3Fh5gx7eY8VsX2dqjaZkXEu90dqQsJgP0gscRTuYafvBt+JvDxGngtzTeHAEEEHUEGQRzBWDLhnidSRojJS6GXxv+M/8P9oQjG/4z/w/2hCWEapCEKiAhCFCAhCFCAhCFCFT0rj6pWnbL+pC4fidcSI0Ak+JXcOldi6taVqbPSLZA5lpDo84jzXztfvMlC0PxOkO1blNi8MQqupUK9ZUPFU4jlkLRl2f+Ut1wq1rk8ENB6wqVEw90p800g0+5EgGRS1J7I3S6jCkC3TEKY5Sqt5FPMvGDgfcmRQHMr0MaFCbjrrsHcELyRwKJnRest1C9xyk/URqrqyJG6iYZZSZOgHHv5KzLIVOXYOMX1HqtTRUmLkEgAa7q0fMf5VLiG48Tw9yLH1Ky9ANEEaiQQqcsyuhXdtTJmNdyqqpq6eW6ZLqL7Eq0aXOyD7QEmNgDJM8P30XR8FYKFA13DhkpNO5Ow+E+KyvRjCi97RsXw5x9Vg1Hu18wr7Hrt9V+WgzMygMoE6cj4nSPJ3NdfFjWLH6u+7+Hg5mefMnSGKtc6lxlxMuPMn9uHgFCrVlFF9JyuBa7kf2SapkQeK3waatCdLT3Fl0MBPpP7Xg37A20nf2LRdD+mT7VwY+X0CdW8Wf9zfhxWVrPkyUuzoOqPDW6ucQ0d7nENHvKDNjjKDUug2D3Ox4u8OquIMghpB5gsaQUJGI0Qx+QbNaxo8G02j9kLzBtNehCEJAQhClEBCEKEBCEKEBcP8ApK6O/V7hz2j/AG6svb3Ents8iZ8CF3BU3S3A23ds+mfSguYeTwNPI7eajCi6Z811ngaDUqBUqOPHyCtbiwylwcCC0kEHu0I9qjFoGwUQ12RaNRw5q4s6ZfEblMUaErTdFrOMzzw7I/c/ohm6VjMUW3Q4zo+57JYO0OBO6o69uWkgiCOB0W7o3kat+T8/oipa0K4ArSD6zdDGuneNuCTCfk1Tx+DnfUSj6uVqsQ6NuHaonOzyzeEDdVtvgtwTpSfP8p8E/UjNoKY23chtsOS3lv0LqEDOQ0nhBPHuU+x6CtPp1NjrAG0d/kEHMiHyzndO3JMAa+avcP6OPMOqiG6GJOYztpwXS7XCLa3aS1jZA9I9oknbU7eQCrL+o0yRGuvclyzeBmPFqMrUtANAI7uSgXO8K5um8zpuqS6dqqg7Yc0khLnwFR3urvNTq1ZV9YStWMx5d9i66KUW1KoadjwUB2BupXL2VWnLTOZ3/c2f9sD+YwPCeSRgeIdTVafI+HE+xdXvrW2vKDKrXAuZlnKQcwG7Xe077SixZYwzp5PwknBzw1DqZai829u5/wD1a23cHejp7XeQV1gth1dINPpHtO8Tw8tB5KlLusuqYqQMuapl75hjfIAe9a6lELpcdm6Jd9zkY4V1KbFsBpVh2hB9YbrG4lhNa337dPmNwumEJmrQDhqsmHiZ43aY1o5aKgdstj9GuGdZd0yRpTBrHy7FMfmJP4VXYvgbBVc5vZAbLo2JOjR5kz4Arov0YYZ1dsaxGtcyO6mzs0x59o/iXR4jir4e+72Kxx9RIxv+M/8AD/aEIxv+M/8AD/aELimk1SEx9bbzShcN5qirQ6hJDwvZULPUIQoQEIQoQEIQoQ4B04tiy8uRsOsce/tnMI/Ms7StiTsujfSLhpN68gekxjvOMv8A6rL/AFNzNxpvOirUjVCLasqXUIWowZ4LA3gB71jrms59QNGpJgALYWlk9jGtI7XH54peR7D8UfUWVuxoOux0KK9gTtp58ORSKNDXXQR3+exlSa1WRAJ95PtO6z2a9JBpivOWnrHCBvy1Xtz0ixK2GZzAWDjlBA7zxHmtX0bt6bG5nkOcfCAI4b8RCidIL+m7OGzBEagfPyEdidNyooLL6Q8+lVonaYGw4K0Z0la4S0x4Ll2JW4bUcBtuByngmaVy5vFW8V7oGOVR2aOq1sWnidOPgq26veMrE0sSdzTxxFyXy2O5qrYuri65n3hVVxdTxUR1zKYfUT4RozznYqrU7005ySXJJK0RM0ifhVUhlwxujqjA0v8AUpAlz2jveRTb4TzVxbXn1MNpuiXNa7MBBaXD+G4jfSD5qjsXy3IOJzv/AJWkZG+3X2LQ4lgFx9Xbc1Gg06gDpBktDz2C4fZB4eUwujj4XHPF69m+hk50oTuI/cPZcAFhiqBoJ9Icgf0Uu1xitbuFO5Y4aAiRDo5g7OHf71nsUxSn1dIMpFtZrWh9SQGuLAGzA3kNHKJWn6LdKqVan9Xu2ipS5OElh9ZpGo8tUhOeGPLzRuPbyvgOyKOf1x/F39zRW1yyo0OY4OHzulXFTK0lZLHMMNnVD7St1lN3AEF7OOV7RuORjx736uOu6sOrNLHDRo0lzuYG/tR/c3KpY3cX+qMUpVs+oqvbOua9O1YdajpeR9kD0z+FsjxJXYqFFrGta0Q1oDQOQAgBYf6L8Ec1jrup6dYQwerTB/8AYgeQHNbxJ4qactEekdhuONLcyuN/xn/h/tCEY3/Gf+H+0IWcYZ5l8/mpNK+fzUAsXoeQug6ZgVlu3Fag4p+njD1QtcVIZKW4RDTZdHG3r1uOvVUAUsBBUfAdS8luzH3cQnx0g7lnnuXjCq0R8EuXk0hx/uSXY6eAVIGhOspygcYjFqKHpdiBdUa88Wx+Un4rGYxiMjRbbpdhpdRLm7s7XiPtfHyXL7olZMkFrs6fDzfLol9FCPrbS7gHHziB+q29zcDPpppouY21csfmG4+StNb4pmAdOw25IMsWOwySdM0TbyDqfDiP+SlZQddieZPujZUgxIcSivjGmhH6n2rPTNlxovbvHyxmUQANBAd8+WyymI4+4k66lVuJYpJ/ZVQzOM8VphjvdmLJmraJN6zNqdym6gVhg9L082UDLs6NdRoO9NXlNh1a7ujn3p23Qz71ZWE8k4yvzXlSlCj0zqrpMq3EntfK8qPTLNHeIXtQ9pCkG3aHCUiu+AvXJmoMzmt807FFykkhOR0jR9DcLbWfTpOdk618FxEwAOyNTqSRHiQttiFxXsWfVav+7QqU3Cm7YhrtHNI1EtJBjhwPKt6BYRa3NGoyo8srB0scC7ssyjK4NGh7czO2m0ymL+7q1Hst7l4Ap1Cw1IByy4Me8keloAZ7l1mlPJo7R6r/AGjC9lfkhU+i1xXoddTZnZLgAHNz9j0iGTJju17lTWFg3LVLqjadRsZGk5c2+bU+EQuiXdhdYax1S3qNrUZ7QLS1zJIaHwHTBgdoHgJHFZi2pUb25cbqoKIfLi5jQMz9NO1o2ddTuR3qpt54Sb/D2a6/BoKL0NUM4JigPZqQ77MyZAnWIIB7inejOAOur0UjnLQS6o5xktpA7TzMhvmq/pHgLbWuG0apqNc3MOzDp9XTc+CtuiOPXdJlXqQ2TklzgJ7JPZBOh3OhWKGTJiVLdPp7GmUYTWrZPud1psDQGgAAAAAbADQBKXMLP6QLumf/AOiixzeBHZJ/EC5oPjA03W6ZjTcjXuGXMAYJGYSJgjgdVnyYpQ69xSdlVjf8Z/4f7QhRcVv2OquIOhy/2hCDcloZGHodhi9GJhLGKNU5sytECP8A6cQnadmUs4m1NnE281ObJk0RRKZbofRUYYm3mm62IDmh1Mu0SPq4SKlABQXYj3ph9+Sj1MBtE4uhKFxCpnXZTbrsq9ZVmow6sHugiYBIb6xGwXN+kGFsrl9Wh6Xac+nkygHMdGid41hX4u3AgjhqmLl5+sPhrQHtY+GNhrTGo0J9afEqtKlfsh2LLKCdLfb/AMOXVWEEp2hPpN0jT/K0PSezZmzNPantNAMT47A9yzjgRsYndLTvY2ODVSaaslOq/OybqPJ7lKwe161xpnVxktO2wmE9/pIG4O5HHhug2TpjfVJWioFIBOMJPoglXFHC9YymTwgz4QrVuDvYWtdTLM0Qec96tzSJHC2UFjYve4NjU7AK1o4I7OGZYdMa8O/wWrdhLbW4oPnsPzCTsHxoJ7xPsKOmOLCiab2ZS45hHdA3jvSuY5SqJdqKMTi9q1tMyRnzlunIGDoqHq4VlUElz3ek5xcfFxkqE8LSlSozyduzziEkntlLbum2+kfFSirF1HJFkJzO8giq6E7Tp6FzNW7uHFvf4LXwc4QyXIVmi5LY6hefVa9m24t8lGvSydhgFN2XRjmHLBdGrg/kCOahdGja1nVG3Wr35MjzUc3nnEjQv2Izb/rlbGqCwQfkrcP6QWlxb9XdMioGBrXMZq1zWwHMLRsTEtcY8l0J4nihUbab6rqvmjGnb3KvHaVWhU6ijXqVqTh2GgkmD/0ywcRA0GmxhTbK/sqdAUrmzDKoaQXPp1A5x9cOAzDhppHAprozgl40Nurd1FoAfGaoG5miWv04DTiQVX9MOlFas3qq9PK9hjV2Yhw5ad+8mQRqgnT9Cey6tOnfwCiu5AwfCzXuS2iQGFxY0vMDtbAnjA9sd60lS3dScabgA5mhjbbh3KtsKWSmxsRoJ8TqferXEryg9zBSBY8MGdhkwRoC0ncEexYM+eeWVLotymo6W+54ypBBBgggjxGoSKV+aD33AZ11TKRlc7smRBmR5+XfKY1/ckmAANSSeATrrRwZnOcN01yaa+JB47ESscnFfiNPDYc87eJe39HttcF7Q7aZ05GTI8tl6mbK0bkEEcdj3nuQtknibdPb4gPBkjs09iQ2qU81xVjSwlPjCVgeVFLFIpalQqO55WlbgspwYIOSHnIJ4ZGYa4p5rSQtL/oohJ/0mFXORFgZlXtMpTai0n+ja7L12BdyvnRJyGZoEnZP0MPe46rR22DAHZW9KxaBsgeeugccHkzlPCtFHuKedz6dKo0HIxrgw66D7XeCFr6lDsnLvBjxjRcq6H0aoxEZ5lpqGrPAEGZ81Iy1J2xyxpNUUWNtq05pVG5dZ2ie8HiqjqnFpdBjnGi6Z0txZj3ZQ0FrTyBJPcsPiuIBwytGXml420z0mTEsuG8ip/7+uxEw2plc1w0LSCD3gyF0rCGUbptN2XVr5I5O3IPMFcrt6wnRW1jiL6Tg9jiCDI4jzGxWqcNa9zgpuB0jpLTp0w2tlANNzTIG7ZGYezXyUy8uqT7frMzXNAztII4aiDzXMcUx6vXEPeCOWUADv04qop52zDonlPFJXDy7hczp7HQMbx2lWtzB00ImJzDYAc1j69Y1Ic/QD0W/uVEplo31KRUqkrRjxxghUm5dDyvUmVEenqhTBRrcGW2wMTdDiUonQpLtGxzVsFDVV0lLoVS3UGCOKQQilRdUOVgJJ4BS6KZfWVr1jOs0pOJIEei8gSezwMSdOSH1nNjONDs4atPeCFoOiDstAtdR6wiqWVB9tgiAQDyPgqDH3Cnc1mUzAD8hGhDsvpOjYSStGDi8mH3XgF4o5HXck2eNVaQPV1C0HcSCD5GQptg4lwfVh76kEEuaSBw04FZ+4a1uQZYzbu1012iYH/KsqbhmYxs5iYDidO1pIAG3FFxnFa/TGNX18s1/Z/C43GUp71t/Zsuot4DjUfEgdlkknjEbprHujR7LmOcHASx5DmmOLXDkrjCKZosGUiQIkgGJ468V5jHSYsa3NDwXhpmNNNYjcrHHXF3Fg5+GxtNxVGSuHvZb1BWa8VC5jAQBlLdXOzHlo2CInyMovOkz30m0YimzZv7nmd1taF1a1xAc0zu10D3FRH9ELeZyeQe+PZKx8RKcpuT2s3fZ/FYsGPRNdHa7lBhdYmk0/wA39xQtJUtQw5QAAIgDwQnQ/CjFl4nVklJLq2anKAgPXsJAbqsIJJppZSKbl64qiHrUoNCbalSrKHWsCWWBMsenC9WUeFgSoSS6BKzmM9JwyW0xmPPgFErHYsE8rqKNDUrNbuQPNZLpTi41ZTiT6bhGvdKz1zeOe7M5xPxUKrW4piikdnh/s5Y5KUnZnsVvnirpw28OKpb2vvyP6q3xcgy7jMDyWcrEkp2NJgcfOULjfUfw1hc4/McVOY/RJwih2KjhHZbuTHpGNOZ3XnfyWhK7bOPK00l4PXPXhrLwhedWroDV7Hjqy86wpWReKURyYkrwnVBckF6IXViqhjRNEykoJVEsS8q66M4s23a+WAvqCGuJ9GREkcuKe6IYfQqdZUrVMvViWiQDPA6766LQGxa0Gn1PYy9p/Z3iSeay5J48rlikntV9vcdixyVT7HlSzrUbelXFQ06tVwYHeszKT2wRGjQTO/BY6oAarnAkgk6u3JMy4+JE+alYhf1KopipVc9lNsAGIHhprwEnXRN4eJcDw39h/VMinKSin7D1FK8slVW0vr9B6/u8o6reQ3N3GSfbxVrhVUOdTAaBk24uJPM+PJV1e5puY9gZ28/pQOGm+6l0CWOgEAjLrJmQOYHeUWSaeSTqt/1GfZ2NvFp8m9uHuLAGnfT8RHDw5+KxvSiq3rWUmbUmBp73HtOPvCmX+KvptAkuc1ojxe0GTG0Ax7eazVVstc9x7R1A4uk6u8Aic0lYU8EnJY/z/Il0GPiWgkDiNf0Vnh3SKtS2eSOR1HvV90Tp56DBWYXF89U1oIqZRoTnOgboREEmJ0TuIYLTlxNKk9sjXrgypTJ0AfDyD4/4QLNa9SJl4GN1B7+/z/oTRxs1AHlok8u7T9l6olphjmtDcrhE6aO0JJGo0O+6Ea0VsjmTwzjJo6IxKhe0RovKgXMGigkVCV7TKcMKiDVNxTpK9gJQChKGZK8q1gxpc4wAnKr2tBJ0AWG6QY0arsrfQHvVqNmvheGeaXt3F45jzqktaYb+qoDUMpurVQDxTUj0WPFHHHTFDlSpwCjXIlszt8+1LlQb+vw20RMMp8XqdkNGw2VUyn/lXtG1FTfY/qot1QFM/pOxVxnSMHEcNrlrb2IrBptxH6Iuv4ZRTfIB7z7tEm+/hlaVejfycjJTyNr/AKv+CzsMLrXAc4NANNjXOB7JM6CBxJiVWdYpmBdIKjcrcwDmjKCdnNJnI7n3JtmDXFU1arWFwY7t6gEOImAOOh4IHNwlJzaS2rt9bmRU0q38kYvSDUSMzXGNZTzKDeJcPIJ0d9i5xcVcd17DD6iRKl/VWA61NOWUz7pTtt1fWNYwS5xDZJcAJMAyRom6ElcmkZnkfZMitt3HWIHMmP8AlXuFdHWvpGs946sTMbkDQ5dN/FO4x0fyw1rw50SYGxnZxnaNvBQ7CmWVabK1QtpOd2nNJIHMgcD3rLPKsmNPBL82u3eh+LE9X/NsvYiYhYuoPDSZaRNOp9lzOY7+BHBXuO9JW1aVOlSY6m0NGeXSXmIifV/VJ6aYpb1HU6Vo3LRp6kkHtP8AWE6jvPFZ9jUTWqrGwlotLp2saqumJVjaw0gTlk5c3qjiR3wo1NrSB62pPcI0Wj6L9D61+4lhDWNMF7gS0c/E936IVKpePmxuVVibbT1V+nUh4bg76zqnUU3PYyXHLLobJgnjrCv8Fwp9U1KvVZmtPokcSTGaBmyjjttuF1fBMPt7Ck2hTOwlxPpOPFzv2Cm9eD2wOzIaO/MQCT7kLj7hYuNcI1GG3ZnPGYNXqZjUoU3AD1A3U6ABzSD71jek2GNouLmlwIIBpuHaBIOgI3bpxXS+kmJ1bCsHNbntqh1YPSY7iGzpB3A8VmfpAxK2ubVteg8daHsDhs6DI1HMCfaULibMXFSe7Xpa2a7fFEHonc3DS17XGnbhrQXPdFIZQARB0JJHogSeSj4tiLM9WpQ1E5XAy1jW6bU5ksJH2iY5bLPYfjREU6gzUdsugy8ns4B+u53kgp11ZtF2ZhFRx2cR2IO/Z+0fHTuO6S20dHGoydrr9dTTYbUc6m09XEzoAQNzqB37+aEzhpDqbXZjrmPakkEuMieKFri9kcLPfNl8X/J0j6xCUK0qtL9VKY7RYDNQ5Urwo7bwkocJXrKQCohMpVE+6sGtJJgBRgQAsb0ixwvJYw9kb67qkrZq4bhnmlS6dz3pDjxqktaYYPes/wBYmqh4rxlROWx6PHijjjpiOVNUE9lIleF6sMTcVsrY9qqy4uPgk31cucAplnRgKnuUP0GBrVR4sS92mo7gVbXDnFwYwEuJAAG5LtAB5kLc4r0eFjhbhp1zsr6jpEg+o3uEwmQ238GHjcqpY73kcmZSyho8U3if8Pz+Km3tF7HDO0tJBOoIME76pjGWu6hh6rK2SM8GXu12J0Ag7DlK0w9UE/eziZpRhOaXiv4Kewp5ntbMSQJ5TxXR8Js2UWPayq/txJMRp3DmuaW+6v7e9ecrCTqRrr6PHVVmxqap9PluZcT3ruWFxgmSs2pUaKtLNmeGSHZTOmXu025JGNU7d4LrVjg3TcOAO8xOxmE7cYsGPc0EloJA1J08Tuqa4vnkvyOc1jjJaCQD3xslqDnJZLfTp2/TyNkljuJdYNiXVUHUnWwLjmh5InXadJ0VV0isnMcHlpbnAcWngTrIA4FNtvX5MsN3zZo7W0ZZmI4xCj1S55lxLjtqSYA4DkO5XixKE5SW1vz9UVOSlBR/ctsIxOkKZbVzySdgNeXFQ8Qu+sIgENbtJk+JKihqeY1MUEuhHOUlTYU2J+mBMEwOKSArnozgdS4uMjWyQAdRoNdC7uGp9itLU9N0EpPGuZptIm9DOiT7yplEtpjtVHx6IOzRzcR7N12mhQp2lJtGg0Nawf5JP2nHmnsCwdlrQFJm+7nxq953efnQABSDYjiTqqafYRLNGbV9F2MyaTq9YUwS0elUeDrE7A8Cdv8AC0lemxrWzDWU4IGw02H6IqupUGOcYaBqTxPiuadKOlLrl3V0pyidBx5E8kttQRphGfEyWlVFfX14LnpDiLLunVp0zNRozN73CcoB5zp5hckuS64rtbRZ2nxLAI7QBn9CVpOi12H3GUOgw4zrw7/f5LRUrahbPq1WtbnqEmY9GQJAnmZJjmgcq6mtx0rTjexyStSg6yOYPDmE9bXrWiHHM2ZyiZnmHcFYdIS11Z7m7OOb27+9UlSkjUFJbi1xU8b9JvsHxZz6LXCGjtABrQAA1xAAHkhV3RxsW7Px/wD2OXqcopI52TNJyb9zo1Wq3n7inaFw3ifcfghCycmJfMZKbc0/W9x+CQ66Z63uPwQhVyYk5jKbpBiTsuSnrO5205arK1LR/BvvHxQhGsMTq4OMnigoxS/f5jQtKnq+9vxQbOpO3vb8UIV8pDv8ll8L9/mKFq+PR97fim6lpUj0fDVvxXqFfLRP8ll8L9/mVdvhlbPJZpt6TPirEWlQD0T3at+KEKuVFAr7Sy10X7/Mv/o8wlvXur3PZ6qMjfSlxntdmYj91ofpHxAVKLG0e2c4JBECGmQDmjSUITOWtNHMnxWSefmPqunjoc56Q2Naq9tY9p1VsubIy04MBjZOogfqnel1jVdZWlFgzuYCSJAiWiNXEcyPJCE2MVFJLojJKbfUydrgFwN6cfip/wD6Vzb4JVZ/uDUwWhpLTB021gCD7kIUcU00wseaUJKUeqIdTB65Pof1M+K8GC1vU/qZ8V4hRKiPK27Yr/Rq3qf1M+KP9Gr+p/Uz4oQrK5jAYLW9T+pnxS24PW9T+pnxXqFKLWRgcKr6Qz+pnxXWvowtGW1uX1njrapkiCcrRwkAySRPsXiFVblyyycHHtZtHYxR9f8Apd8FTYr0wZT0ptLz7B70IQsHCldtWc36RYxd3RdLSG7ABzdp8eQUXo3ZvZ1hc2CQANQdgTwPOEISliV2zqffZqGmKSX5/Mq6VhWo18zGyGukHM3UeZ5FSb911VPowP5m/FCExwT3MX3iS2QycGflnLLhwkajiN1CuMFqT2WEjhJZI7t0IUjEqWV+C+weze2i1pbBGbiOLieBQhCYZm7Z/9k="/>
          <p:cNvSpPr>
            <a:spLocks noChangeAspect="1" noChangeArrowheads="1"/>
          </p:cNvSpPr>
          <p:nvPr/>
        </p:nvSpPr>
        <p:spPr bwMode="auto">
          <a:xfrm>
            <a:off x="612775" y="-914400"/>
            <a:ext cx="4295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1" t="9666" r="4906" b="-5445"/>
          <a:stretch/>
        </p:blipFill>
        <p:spPr bwMode="auto">
          <a:xfrm>
            <a:off x="0" y="361950"/>
            <a:ext cx="12526178" cy="821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7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T Pres template 2005">
  <a:themeElements>
    <a:clrScheme name="CUT Pres template 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T Pres template 2005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CUT Pres template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T Pres template 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T Pres template 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T Pres template 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T Pres template 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T Pres template 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T Pres template 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CUT Pres template 2005</Template>
  <TotalTime>4986</TotalTime>
  <Words>326</Words>
  <Application>Microsoft Office PowerPoint</Application>
  <PresentationFormat>On-screen Show (4:3)</PresentationFormat>
  <Paragraphs>67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CUT Pres template 2005</vt:lpstr>
      <vt:lpstr>PowerPoint Presentation</vt:lpstr>
      <vt:lpstr>Key Instruments</vt:lpstr>
      <vt:lpstr>Africa’s Realities</vt:lpstr>
      <vt:lpstr>Africa’s Realities</vt:lpstr>
      <vt:lpstr>Africa’s Realities</vt:lpstr>
      <vt:lpstr>Africa’s Realities</vt:lpstr>
      <vt:lpstr>Africa’s Realities</vt:lpstr>
      <vt:lpstr>Future Prospects</vt:lpstr>
      <vt:lpstr>Future Prospects</vt:lpstr>
      <vt:lpstr>Potential of Open access to Africa</vt:lpstr>
      <vt:lpstr>Potential of Open access to Africa</vt:lpstr>
      <vt:lpstr>PowerPoint Presentation</vt:lpstr>
    </vt:vector>
  </TitlesOfParts>
  <Company>Technikon Free State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hduples</dc:creator>
  <cp:lastModifiedBy>Mabena Sizwe</cp:lastModifiedBy>
  <cp:revision>266</cp:revision>
  <dcterms:created xsi:type="dcterms:W3CDTF">2005-04-19T13:59:44Z</dcterms:created>
  <dcterms:modified xsi:type="dcterms:W3CDTF">2016-01-25T08:52:33Z</dcterms:modified>
</cp:coreProperties>
</file>